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57A"/>
    <a:srgbClr val="08B7DA"/>
    <a:srgbClr val="F3D154"/>
    <a:srgbClr val="FFFFFF"/>
    <a:srgbClr val="C2247E"/>
    <a:srgbClr val="EABD00"/>
    <a:srgbClr val="73CE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356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2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2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7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7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5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6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4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50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7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49B0E-927F-4287-87AB-67C00F235A03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42CB6-5A47-45BE-AA8D-8EFC8F03E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5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0" y="228600"/>
            <a:ext cx="685799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63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glow rad="101600">
                    <a:srgbClr val="FFFFFF"/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miley Monster" pitchFamily="66" charset="0"/>
              </a:rPr>
              <a:t>Classroom News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367845" y="914400"/>
            <a:ext cx="2272673" cy="369332"/>
          </a:xfrm>
          <a:prstGeom prst="rect">
            <a:avLst/>
          </a:prstGeom>
          <a:noFill/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63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glow rad="101600">
                    <a:srgbClr val="FFFFFF"/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miley Monster" pitchFamily="66" charset="0"/>
              </a:rPr>
              <a:t>  March 9</a:t>
            </a:r>
            <a:r>
              <a:rPr lang="en-US" b="1" baseline="30000" dirty="0">
                <a:ln w="63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glow rad="101600">
                    <a:srgbClr val="FFFFFF"/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miley Monster" pitchFamily="66" charset="0"/>
              </a:rPr>
              <a:t>th</a:t>
            </a:r>
            <a:r>
              <a:rPr lang="en-US" b="1" dirty="0">
                <a:ln w="63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glow rad="101600">
                    <a:srgbClr val="FFFFFF"/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miley Monster" pitchFamily="66" charset="0"/>
              </a:rPr>
              <a:t> to 13</a:t>
            </a:r>
            <a:r>
              <a:rPr lang="en-US" b="1" baseline="30000" dirty="0">
                <a:ln w="63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glow rad="101600">
                    <a:srgbClr val="FFFFFF"/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miley Monster" pitchFamily="66" charset="0"/>
              </a:rPr>
              <a:t>th</a:t>
            </a:r>
            <a:r>
              <a:rPr lang="en-US" b="1" dirty="0">
                <a:ln w="63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glow rad="101600">
                    <a:srgbClr val="FFFFFF"/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miley Monster" pitchFamily="66" charset="0"/>
              </a:rPr>
              <a:t>     </a:t>
            </a:r>
            <a:r>
              <a:rPr lang="en-US" b="1" cap="none" spc="0" dirty="0">
                <a:ln w="63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glow rad="101600">
                    <a:srgbClr val="FFFFFF"/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miley Monster" pitchFamily="66" charset="0"/>
              </a:rPr>
              <a:t>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01600" y="1521023"/>
            <a:ext cx="6680200" cy="307777"/>
          </a:xfrm>
          <a:prstGeom prst="rect">
            <a:avLst/>
          </a:prstGeom>
          <a:noFill/>
          <a:ln w="635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miley Monster" pitchFamily="66" charset="0"/>
              </a:rPr>
              <a:t>Ms. Klinger + ErikaKlinger@abington.k12.pa.us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94351" y="2194972"/>
            <a:ext cx="3234648" cy="3724096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effectLst>
                  <a:glow rad="63500">
                    <a:srgbClr val="EABD00">
                      <a:alpha val="40000"/>
                    </a:srgbClr>
                  </a:glow>
                </a:effectLst>
                <a:latin typeface="Smiley Monster" pitchFamily="66" charset="0"/>
              </a:rPr>
              <a:t>Math</a:t>
            </a:r>
            <a:r>
              <a:rPr lang="en-US" dirty="0">
                <a:effectLst>
                  <a:glow rad="63500">
                    <a:srgbClr val="EABD00">
                      <a:alpha val="40000"/>
                    </a:srgbClr>
                  </a:glow>
                </a:effectLst>
                <a:latin typeface="Smiley Monster" pitchFamily="66" charset="0"/>
              </a:rPr>
              <a:t>:</a:t>
            </a:r>
            <a:endParaRPr lang="en-US" sz="1400" dirty="0">
              <a:latin typeface="Smiley Monster" pitchFamily="66" charset="0"/>
            </a:endParaRPr>
          </a:p>
          <a:p>
            <a:pPr marL="285750" indent="-285750">
              <a:buFont typeface="Smiley Monster" pitchFamily="66" charset="0"/>
              <a:buChar char="+"/>
            </a:pPr>
            <a:r>
              <a:rPr lang="en-US" sz="1400" dirty="0">
                <a:latin typeface="Smiley Monster" pitchFamily="66" charset="0"/>
              </a:rPr>
              <a:t>Review</a:t>
            </a:r>
          </a:p>
          <a:p>
            <a:pPr marL="285750" indent="-285750">
              <a:buFont typeface="Smiley Monster" pitchFamily="66" charset="0"/>
              <a:buChar char="+"/>
            </a:pPr>
            <a:r>
              <a:rPr lang="en-US" sz="1400" dirty="0">
                <a:latin typeface="Smiley Monster" pitchFamily="66" charset="0"/>
              </a:rPr>
              <a:t>Test</a:t>
            </a:r>
          </a:p>
          <a:p>
            <a:pPr lvl="2"/>
            <a:r>
              <a:rPr lang="en-US" b="1" dirty="0">
                <a:effectLst>
                  <a:glow rad="63500">
                    <a:srgbClr val="73CED3">
                      <a:alpha val="40000"/>
                    </a:srgbClr>
                  </a:glow>
                </a:effectLst>
                <a:latin typeface="Smiley Monster" pitchFamily="66" charset="0"/>
              </a:rPr>
              <a:t>Social Studies</a:t>
            </a:r>
            <a:r>
              <a:rPr lang="en-US" dirty="0">
                <a:effectLst>
                  <a:glow rad="63500">
                    <a:srgbClr val="73CED3">
                      <a:alpha val="40000"/>
                    </a:srgbClr>
                  </a:glow>
                </a:effectLst>
                <a:latin typeface="Smiley Monster" pitchFamily="66" charset="0"/>
              </a:rPr>
              <a:t>:</a:t>
            </a:r>
            <a:endParaRPr lang="en-US" sz="1400" dirty="0">
              <a:latin typeface="Smiley Monster" pitchFamily="66" charset="0"/>
            </a:endParaRPr>
          </a:p>
          <a:p>
            <a:r>
              <a:rPr lang="en-US" sz="1400" dirty="0">
                <a:effectLst>
                  <a:glow rad="63500">
                    <a:srgbClr val="73CED3">
                      <a:alpha val="40000"/>
                    </a:srgbClr>
                  </a:glow>
                </a:effectLst>
                <a:latin typeface="+mj-lt"/>
              </a:rPr>
              <a:t>-Introduce unit: Needs and Wants</a:t>
            </a:r>
          </a:p>
          <a:p>
            <a:r>
              <a:rPr lang="en-US" sz="1400" dirty="0">
                <a:effectLst>
                  <a:glow rad="63500">
                    <a:srgbClr val="73CED3">
                      <a:alpha val="40000"/>
                    </a:srgbClr>
                  </a:glow>
                </a:effectLst>
                <a:latin typeface="+mj-lt"/>
              </a:rPr>
              <a:t>Lesson 1: Our Needs and Wants</a:t>
            </a:r>
          </a:p>
          <a:p>
            <a:r>
              <a:rPr lang="en-US" sz="1400" dirty="0">
                <a:effectLst>
                  <a:glow rad="63500">
                    <a:srgbClr val="73CED3">
                      <a:alpha val="40000"/>
                    </a:srgbClr>
                  </a:glow>
                </a:effectLst>
                <a:latin typeface="+mj-lt"/>
              </a:rPr>
              <a:t>Lesson 2: Many Kinds of Work</a:t>
            </a:r>
          </a:p>
          <a:p>
            <a:endParaRPr lang="en-US" sz="1400" dirty="0">
              <a:effectLst>
                <a:glow rad="63500">
                  <a:srgbClr val="73CED3">
                    <a:alpha val="40000"/>
                  </a:srgbClr>
                </a:glow>
              </a:effectLst>
              <a:latin typeface="+mj-lt"/>
            </a:endParaRPr>
          </a:p>
          <a:p>
            <a:pPr algn="ctr"/>
            <a:r>
              <a:rPr lang="en-US" b="1" dirty="0">
                <a:effectLst>
                  <a:glow rad="63500">
                    <a:srgbClr val="E9457A">
                      <a:alpha val="40000"/>
                    </a:srgbClr>
                  </a:glow>
                </a:effectLst>
                <a:latin typeface="Smiley Monster" pitchFamily="66" charset="0"/>
              </a:rPr>
              <a:t>Communication Arts</a:t>
            </a:r>
            <a:r>
              <a:rPr lang="en-US" dirty="0">
                <a:effectLst>
                  <a:glow rad="63500">
                    <a:srgbClr val="E9457A">
                      <a:alpha val="40000"/>
                    </a:srgbClr>
                  </a:glow>
                </a:effectLst>
                <a:latin typeface="Smiley Monster" pitchFamily="66" charset="0"/>
              </a:rPr>
              <a:t>:</a:t>
            </a:r>
          </a:p>
          <a:p>
            <a:pPr marL="285750" indent="-285750">
              <a:buFont typeface="Smiley Monster" pitchFamily="66" charset="0"/>
              <a:buChar char="+"/>
            </a:pPr>
            <a:r>
              <a:rPr lang="en-US" sz="1400" dirty="0">
                <a:latin typeface="Smiley Monster" pitchFamily="66" charset="0"/>
              </a:rPr>
              <a:t>“</a:t>
            </a:r>
            <a:r>
              <a:rPr lang="en-US" sz="1400" dirty="0" err="1">
                <a:latin typeface="Smiley Monster" pitchFamily="66" charset="0"/>
              </a:rPr>
              <a:t>Signmaker’s</a:t>
            </a:r>
            <a:r>
              <a:rPr lang="en-US" sz="1400" dirty="0">
                <a:latin typeface="Smiley Monster" pitchFamily="66" charset="0"/>
              </a:rPr>
              <a:t> Assistant”  (Humorous Fiction)</a:t>
            </a:r>
          </a:p>
          <a:p>
            <a:pPr marL="285750" indent="-285750">
              <a:buFont typeface="Smiley Monster" pitchFamily="66" charset="0"/>
              <a:buChar char="+"/>
            </a:pPr>
            <a:r>
              <a:rPr lang="en-US" sz="1400" dirty="0">
                <a:latin typeface="Smiley Monster" pitchFamily="66" charset="0"/>
              </a:rPr>
              <a:t>Phonics, vocabulary, comprehension</a:t>
            </a:r>
          </a:p>
          <a:p>
            <a:pPr marL="285750" indent="-285750">
              <a:buFont typeface="Smiley Monster" pitchFamily="66" charset="0"/>
              <a:buChar char="+"/>
            </a:pPr>
            <a:r>
              <a:rPr lang="en-US" sz="1400" dirty="0">
                <a:latin typeface="Smiley Monster" pitchFamily="66" charset="0"/>
              </a:rPr>
              <a:t> Writing: Narrative Writing: Fictional Story</a:t>
            </a:r>
          </a:p>
          <a:p>
            <a:pPr marL="285750" indent="-285750">
              <a:buFont typeface="Smiley Monster" pitchFamily="66" charset="0"/>
              <a:buChar char="+"/>
            </a:pPr>
            <a:r>
              <a:rPr lang="en-US" sz="1400" dirty="0">
                <a:latin typeface="Smiley Monster" pitchFamily="66" charset="0"/>
              </a:rPr>
              <a:t>Grammar: Commas in Dates and Places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0" y="1870730"/>
            <a:ext cx="3608228" cy="491470"/>
            <a:chOff x="170204" y="1554262"/>
            <a:chExt cx="3648643" cy="491470"/>
          </a:xfrm>
        </p:grpSpPr>
        <p:sp>
          <p:nvSpPr>
            <p:cNvPr id="60" name="Rectangle 59"/>
            <p:cNvSpPr/>
            <p:nvPr/>
          </p:nvSpPr>
          <p:spPr>
            <a:xfrm>
              <a:off x="419686" y="1554262"/>
              <a:ext cx="3217924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b="1" cap="none" spc="0" dirty="0">
                  <a:ln w="12700">
                    <a:solidFill>
                      <a:srgbClr val="73CED3"/>
                    </a:solidFill>
                    <a:prstDash val="solid"/>
                  </a:ln>
                  <a:effectLst>
                    <a:glow rad="101600">
                      <a:srgbClr val="08B7DA">
                        <a:alpha val="60000"/>
                      </a:srgbClr>
                    </a:glow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Smiley Monster" pitchFamily="66" charset="0"/>
                </a:rPr>
                <a:t>A peek at the week</a:t>
              </a:r>
            </a:p>
          </p:txBody>
        </p:sp>
        <p:sp>
          <p:nvSpPr>
            <p:cNvPr id="61" name="Rectangle 60"/>
            <p:cNvSpPr/>
            <p:nvPr/>
          </p:nvSpPr>
          <p:spPr>
            <a:xfrm rot="694148">
              <a:off x="3425791" y="1676400"/>
              <a:ext cx="3930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Smiley Monster" pitchFamily="66" charset="0"/>
                </a:rPr>
                <a:t>+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 rot="20374950">
              <a:off x="170204" y="1665235"/>
              <a:ext cx="3930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Smiley Monster" pitchFamily="66" charset="0"/>
                </a:rPr>
                <a:t>+</a:t>
              </a:r>
              <a:endParaRPr lang="en-US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191000" y="1905000"/>
            <a:ext cx="2346611" cy="707886"/>
            <a:chOff x="4314794" y="1737583"/>
            <a:chExt cx="2346611" cy="707886"/>
          </a:xfrm>
        </p:grpSpPr>
        <p:sp>
          <p:nvSpPr>
            <p:cNvPr id="64" name="Rectangle 63"/>
            <p:cNvSpPr/>
            <p:nvPr/>
          </p:nvSpPr>
          <p:spPr>
            <a:xfrm>
              <a:off x="4426527" y="1737583"/>
              <a:ext cx="1896673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>
                  <a:ln w="12700">
                    <a:solidFill>
                      <a:srgbClr val="EABD00"/>
                    </a:solidFill>
                    <a:prstDash val="solid"/>
                  </a:ln>
                  <a:effectLst>
                    <a:glow rad="101600">
                      <a:srgbClr val="F3D154">
                        <a:alpha val="60000"/>
                      </a:srgbClr>
                    </a:glow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Smiley Monster" pitchFamily="66" charset="0"/>
                </a:rPr>
                <a:t>Mark your</a:t>
              </a:r>
            </a:p>
            <a:p>
              <a:pPr algn="ctr"/>
              <a:r>
                <a:rPr lang="en-US" sz="2000" b="1" dirty="0">
                  <a:ln w="12700">
                    <a:solidFill>
                      <a:srgbClr val="EABD00"/>
                    </a:solidFill>
                    <a:prstDash val="solid"/>
                  </a:ln>
                  <a:effectLst>
                    <a:glow rad="101600">
                      <a:srgbClr val="F3D154">
                        <a:alpha val="60000"/>
                      </a:srgbClr>
                    </a:glow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Smiley Monster" pitchFamily="66" charset="0"/>
                </a:rPr>
                <a:t>calendar</a:t>
              </a:r>
              <a:endParaRPr lang="en-US" sz="2000" b="1" cap="none" spc="0" dirty="0">
                <a:ln w="12700">
                  <a:solidFill>
                    <a:srgbClr val="EABD00"/>
                  </a:solidFill>
                  <a:prstDash val="solid"/>
                </a:ln>
                <a:effectLst>
                  <a:glow rad="101600">
                    <a:srgbClr val="F3D154">
                      <a:alpha val="60000"/>
                    </a:srgb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miley Monster" pitchFamily="66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 rot="20374950">
              <a:off x="4314794" y="2033351"/>
              <a:ext cx="43313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Pea Dalovely Damanda Doodles" pitchFamily="2" charset="0"/>
                </a:rPr>
                <a:t>*</a:t>
              </a:r>
            </a:p>
          </p:txBody>
        </p:sp>
        <p:sp>
          <p:nvSpPr>
            <p:cNvPr id="66" name="Rectangle 65"/>
            <p:cNvSpPr/>
            <p:nvPr/>
          </p:nvSpPr>
          <p:spPr>
            <a:xfrm rot="1009907">
              <a:off x="6228273" y="1793887"/>
              <a:ext cx="43313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Pea Dalovely Damanda Doodles" pitchFamily="2" charset="0"/>
                </a:rPr>
                <a:t>*</a:t>
              </a: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160122" y="6542394"/>
            <a:ext cx="6444812" cy="2286000"/>
          </a:xfrm>
          <a:prstGeom prst="rect">
            <a:avLst/>
          </a:prstGeom>
          <a:noFill/>
          <a:ln w="19050"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1400" dirty="0">
              <a:latin typeface="Smiley Monster" pitchFamily="66" charset="0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3366747" y="5631729"/>
            <a:ext cx="3073661" cy="948266"/>
            <a:chOff x="142445" y="5733101"/>
            <a:chExt cx="6510207" cy="951327"/>
          </a:xfrm>
        </p:grpSpPr>
        <p:sp>
          <p:nvSpPr>
            <p:cNvPr id="75" name="Rectangle 74"/>
            <p:cNvSpPr/>
            <p:nvPr/>
          </p:nvSpPr>
          <p:spPr>
            <a:xfrm>
              <a:off x="142445" y="6315096"/>
              <a:ext cx="6510207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b="1" dirty="0">
                  <a:ln w="9525">
                    <a:solidFill>
                      <a:srgbClr val="73CED3"/>
                    </a:solidFill>
                    <a:prstDash val="solid"/>
                  </a:ln>
                  <a:effectLst>
                    <a:glow rad="101600">
                      <a:srgbClr val="08B7DA">
                        <a:alpha val="60000"/>
                      </a:srgbClr>
                    </a:glow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Smiley Monster" pitchFamily="66" charset="0"/>
                </a:rPr>
                <a:t>A note</a:t>
              </a:r>
              <a:r>
                <a:rPr lang="en-US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glow rad="101600">
                      <a:srgbClr val="08B7DA">
                        <a:alpha val="60000"/>
                      </a:srgbClr>
                    </a:glow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Smiley Monster" pitchFamily="66" charset="0"/>
                </a:rPr>
                <a:t> </a:t>
              </a:r>
              <a:r>
                <a:rPr lang="en-US" b="1" dirty="0">
                  <a:ln w="9525">
                    <a:solidFill>
                      <a:srgbClr val="EABD00"/>
                    </a:solidFill>
                    <a:prstDash val="solid"/>
                  </a:ln>
                  <a:effectLst>
                    <a:glow rad="101600">
                      <a:srgbClr val="F3D154">
                        <a:alpha val="60000"/>
                      </a:srgbClr>
                    </a:glow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Smiley Monster" pitchFamily="66" charset="0"/>
                </a:rPr>
                <a:t>from</a:t>
              </a:r>
              <a:r>
                <a:rPr lang="en-US" b="1" cap="none" spc="0" dirty="0">
                  <a:ln w="9525">
                    <a:solidFill>
                      <a:srgbClr val="EABD00"/>
                    </a:solidFill>
                    <a:prstDash val="solid"/>
                  </a:ln>
                  <a:effectLst>
                    <a:glow rad="101600">
                      <a:srgbClr val="F3D154">
                        <a:alpha val="60000"/>
                      </a:srgbClr>
                    </a:glow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Smiley Monster" pitchFamily="66" charset="0"/>
                </a:rPr>
                <a:t> </a:t>
              </a:r>
              <a:r>
                <a:rPr lang="en-US" b="1" dirty="0">
                  <a:ln w="9525">
                    <a:solidFill>
                      <a:srgbClr val="EABD00"/>
                    </a:solidFill>
                    <a:prstDash val="solid"/>
                  </a:ln>
                  <a:effectLst>
                    <a:glow rad="101600">
                      <a:srgbClr val="F3D154">
                        <a:alpha val="60000"/>
                      </a:srgbClr>
                    </a:glow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Smiley Monster" pitchFamily="66" charset="0"/>
                </a:rPr>
                <a:t>your</a:t>
              </a:r>
              <a:r>
                <a:rPr lang="en-US" b="1" cap="none" spc="0" dirty="0">
                  <a:ln w="9525">
                    <a:solidFill>
                      <a:srgbClr val="EABD00"/>
                    </a:solidFill>
                    <a:prstDash val="solid"/>
                  </a:ln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Smiley Monster" pitchFamily="66" charset="0"/>
                </a:rPr>
                <a:t> </a:t>
              </a:r>
              <a:r>
                <a:rPr lang="en-US" b="1" dirty="0">
                  <a:ln w="9525">
                    <a:solidFill>
                      <a:srgbClr val="C2247E"/>
                    </a:solidFill>
                    <a:prstDash val="solid"/>
                  </a:ln>
                  <a:effectLst>
                    <a:glow rad="101600">
                      <a:srgbClr val="E9457A">
                        <a:alpha val="60000"/>
                      </a:srgbClr>
                    </a:glow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Smiley Monster" pitchFamily="66" charset="0"/>
                </a:rPr>
                <a:t>teacher:</a:t>
              </a:r>
              <a:endParaRPr lang="en-US" b="1" cap="none" spc="0" dirty="0">
                <a:ln w="9525">
                  <a:solidFill>
                    <a:srgbClr val="C2247E"/>
                  </a:solidFill>
                  <a:prstDash val="solid"/>
                </a:ln>
                <a:effectLst>
                  <a:glow rad="101600">
                    <a:srgbClr val="E9457A">
                      <a:alpha val="60000"/>
                    </a:srgb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miley Monster" pitchFamily="66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 rot="20374950">
              <a:off x="927721" y="5881171"/>
              <a:ext cx="3962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latin typeface="MTF Sweet Dings" pitchFamily="2" charset="0"/>
                </a:rPr>
                <a:t>r</a:t>
              </a:r>
            </a:p>
          </p:txBody>
        </p:sp>
        <p:sp>
          <p:nvSpPr>
            <p:cNvPr id="77" name="Rectangle 76"/>
            <p:cNvSpPr/>
            <p:nvPr/>
          </p:nvSpPr>
          <p:spPr>
            <a:xfrm rot="1115094">
              <a:off x="5630879" y="5733101"/>
              <a:ext cx="18473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sz="1400" b="1" dirty="0">
                <a:latin typeface="MTF Sweet Dings" pitchFamily="2" charset="0"/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3599751" y="8229600"/>
            <a:ext cx="3073661" cy="907941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latin typeface="Smiley Monster" pitchFamily="66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1200" dirty="0">
                <a:latin typeface="Smiley Monster" pitchFamily="66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1200" dirty="0">
                <a:latin typeface="Smiley Monster" pitchFamily="66" charset="0"/>
              </a:rPr>
              <a:t> </a:t>
            </a:r>
          </a:p>
        </p:txBody>
      </p:sp>
      <p:cxnSp>
        <p:nvCxnSpPr>
          <p:cNvPr id="83" name="Straight Connector 82"/>
          <p:cNvCxnSpPr/>
          <p:nvPr/>
        </p:nvCxnSpPr>
        <p:spPr>
          <a:xfrm>
            <a:off x="685800" y="8153400"/>
            <a:ext cx="220980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4" name="Picture 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04" y="8281203"/>
            <a:ext cx="2397901" cy="685800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3571711" y="4607961"/>
            <a:ext cx="3089030" cy="160043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endParaRPr lang="en-US" sz="1400" dirty="0">
              <a:latin typeface="Smiley Monster" pitchFamily="66" charset="0"/>
            </a:endParaRPr>
          </a:p>
          <a:p>
            <a:endParaRPr lang="en-US" sz="1200" dirty="0">
              <a:latin typeface="Smiley Monster" pitchFamily="66" charset="0"/>
            </a:endParaRPr>
          </a:p>
          <a:p>
            <a:pPr algn="ctr"/>
            <a:endParaRPr lang="en-US" dirty="0">
              <a:effectLst>
                <a:glow rad="63500">
                  <a:srgbClr val="73CED3">
                    <a:alpha val="40000"/>
                  </a:srgbClr>
                </a:glow>
              </a:effectLst>
              <a:latin typeface="Smiley Monster" pitchFamily="66" charset="0"/>
            </a:endParaRPr>
          </a:p>
          <a:p>
            <a:pPr marL="285750" indent="-285750">
              <a:buFont typeface="Smiley Monster" pitchFamily="66" charset="0"/>
              <a:buChar char="+"/>
            </a:pPr>
            <a:endParaRPr lang="en-US" sz="1400" dirty="0">
              <a:latin typeface="Smiley Monster" pitchFamily="66" charset="0"/>
            </a:endParaRPr>
          </a:p>
          <a:p>
            <a:pPr marL="285750" indent="-285750">
              <a:buFont typeface="Smiley Monster" pitchFamily="66" charset="0"/>
              <a:buChar char="+"/>
            </a:pPr>
            <a:endParaRPr lang="en-US" sz="1400" dirty="0">
              <a:latin typeface="Smiley Monster" pitchFamily="66" charset="0"/>
            </a:endParaRPr>
          </a:p>
          <a:p>
            <a:endParaRPr lang="en-US" sz="1400" dirty="0">
              <a:latin typeface="Smiley Monster" pitchFamily="66" charset="0"/>
            </a:endParaRPr>
          </a:p>
          <a:p>
            <a:endParaRPr lang="en-US" sz="1200" dirty="0">
              <a:latin typeface="Smiley Monster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408460" y="4224551"/>
            <a:ext cx="3276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n w="12700">
                  <a:solidFill>
                    <a:srgbClr val="C2247E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miley Monster" pitchFamily="66" charset="0"/>
              </a:rPr>
              <a:t>Spelling words: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571711" y="4983914"/>
            <a:ext cx="3287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28599" y="6638145"/>
            <a:ext cx="64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Please sign and return your parent-teacher conference slip as soon as possible!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517003" y="2705109"/>
            <a:ext cx="31671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3/24-3/26-Early Dismissal/parent-teacher conferences</a:t>
            </a:r>
          </a:p>
          <a:p>
            <a:r>
              <a:rPr lang="en-US" sz="1600" dirty="0"/>
              <a:t>4/3-Class Picture Day</a:t>
            </a:r>
          </a:p>
          <a:p>
            <a:r>
              <a:rPr lang="en-US" sz="1600" dirty="0"/>
              <a:t>4/9-4/13-Spring Break</a:t>
            </a:r>
          </a:p>
          <a:p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4133063" y="8391170"/>
            <a:ext cx="2282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Have a great week! </a:t>
            </a:r>
            <a:r>
              <a:rPr lang="en-US" dirty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DB78BC9-ECB6-409E-8940-6A438F1972A7}"/>
              </a:ext>
            </a:extLst>
          </p:cNvPr>
          <p:cNvSpPr txBox="1"/>
          <p:nvPr/>
        </p:nvSpPr>
        <p:spPr>
          <a:xfrm>
            <a:off x="3520620" y="4527589"/>
            <a:ext cx="32874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car     	 	7.  party     </a:t>
            </a:r>
          </a:p>
          <a:p>
            <a:r>
              <a:rPr lang="en-US" dirty="0"/>
              <a:t>2. dark		8. hard</a:t>
            </a:r>
          </a:p>
          <a:p>
            <a:r>
              <a:rPr lang="en-US" dirty="0"/>
              <a:t>3. arm		9. farm</a:t>
            </a:r>
          </a:p>
          <a:p>
            <a:r>
              <a:rPr lang="en-US" dirty="0"/>
              <a:t>4. star		10. start</a:t>
            </a:r>
          </a:p>
          <a:p>
            <a:r>
              <a:rPr lang="en-US" dirty="0"/>
              <a:t>5. park		11.  part</a:t>
            </a:r>
          </a:p>
          <a:p>
            <a:r>
              <a:rPr lang="en-US" dirty="0"/>
              <a:t>6. yard		12. spark</a:t>
            </a:r>
          </a:p>
        </p:txBody>
      </p:sp>
    </p:spTree>
    <p:extLst>
      <p:ext uri="{BB962C8B-B14F-4D97-AF65-F5344CB8AC3E}">
        <p14:creationId xmlns:p14="http://schemas.microsoft.com/office/powerpoint/2010/main" val="3985336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182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MTF Sweet Dings</vt:lpstr>
      <vt:lpstr>Pea Dalovely Damanda Doodles</vt:lpstr>
      <vt:lpstr>Smiley Monster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Songe</dc:creator>
  <cp:lastModifiedBy>Klinger, Erika</cp:lastModifiedBy>
  <cp:revision>72</cp:revision>
  <cp:lastPrinted>2020-01-13T15:39:02Z</cp:lastPrinted>
  <dcterms:created xsi:type="dcterms:W3CDTF">2016-09-11T22:08:14Z</dcterms:created>
  <dcterms:modified xsi:type="dcterms:W3CDTF">2020-03-09T14:19:05Z</dcterms:modified>
</cp:coreProperties>
</file>